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8" r:id="rId3"/>
    <p:sldId id="262" r:id="rId4"/>
    <p:sldId id="257" r:id="rId5"/>
    <p:sldId id="259" r:id="rId6"/>
    <p:sldId id="261" r:id="rId7"/>
    <p:sldId id="286" r:id="rId8"/>
    <p:sldId id="287" r:id="rId9"/>
    <p:sldId id="288" r:id="rId10"/>
    <p:sldId id="289" r:id="rId11"/>
    <p:sldId id="263" r:id="rId12"/>
    <p:sldId id="264" r:id="rId13"/>
    <p:sldId id="290" r:id="rId14"/>
    <p:sldId id="291" r:id="rId15"/>
    <p:sldId id="293" r:id="rId16"/>
    <p:sldId id="292" r:id="rId17"/>
    <p:sldId id="270" r:id="rId18"/>
    <p:sldId id="294" r:id="rId19"/>
    <p:sldId id="295" r:id="rId20"/>
    <p:sldId id="296" r:id="rId21"/>
    <p:sldId id="298" r:id="rId22"/>
    <p:sldId id="299" r:id="rId23"/>
    <p:sldId id="300" r:id="rId24"/>
    <p:sldId id="301" r:id="rId25"/>
    <p:sldId id="302" r:id="rId26"/>
    <p:sldId id="303" r:id="rId27"/>
    <p:sldId id="279" r:id="rId28"/>
    <p:sldId id="285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osis ExtraLight" panose="020B0604020202020204" charset="0"/>
      <p:regular r:id="rId35"/>
      <p:bold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  <p:embeddedFont>
      <p:font typeface="Titillium Web" panose="020B0604020202020204" charset="0"/>
      <p:regular r:id="rId41"/>
      <p:bold r:id="rId42"/>
      <p:italic r:id="rId43"/>
      <p:boldItalic r:id="rId44"/>
    </p:embeddedFont>
    <p:embeddedFont>
      <p:font typeface="Titillium Web Ligh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059FD3-FFA6-4693-950B-608A75EBFD73}">
  <a:tblStyle styleId="{2D059FD3-FFA6-4693-950B-608A75EBFD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92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298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34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08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97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263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2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633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Google Shape;404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392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Google Shape;404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68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Google Shape;404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271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6" name="Google Shape;4806;g73d1576bf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7" name="Google Shape;4807;g73d1576bf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914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254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50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THE SPATIAL ECOMONICS THEORY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11FB2-9422-43A3-B10A-5299B0AC48A3}"/>
              </a:ext>
            </a:extLst>
          </p:cNvPr>
          <p:cNvSpPr txBox="1"/>
          <p:nvPr/>
        </p:nvSpPr>
        <p:spPr>
          <a:xfrm>
            <a:off x="426958" y="97414"/>
            <a:ext cx="7105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Map of Minnesota shows concentration of zip codes in Minneapolis/Saint Paul and radiating out in all directions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0B4F45E-3A12-4188-B4FD-B19C28AE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1740"/>
            <a:ext cx="5612106" cy="3291760"/>
          </a:xfrm>
          <a:prstGeom prst="rect">
            <a:avLst/>
          </a:prstGeom>
        </p:spPr>
      </p:pic>
      <p:grpSp>
        <p:nvGrpSpPr>
          <p:cNvPr id="7" name="Google Shape;4666;p40">
            <a:extLst>
              <a:ext uri="{FF2B5EF4-FFF2-40B4-BE49-F238E27FC236}">
                <a16:creationId xmlns:a16="http://schemas.microsoft.com/office/drawing/2014/main" id="{F52584E4-BC6C-4B76-AC79-89697B063045}"/>
              </a:ext>
            </a:extLst>
          </p:cNvPr>
          <p:cNvGrpSpPr/>
          <p:nvPr/>
        </p:nvGrpSpPr>
        <p:grpSpPr>
          <a:xfrm>
            <a:off x="7377655" y="356114"/>
            <a:ext cx="687630" cy="618463"/>
            <a:chOff x="7050768" y="5526199"/>
            <a:chExt cx="719953" cy="647534"/>
          </a:xfrm>
          <a:solidFill>
            <a:schemeClr val="tx1"/>
          </a:solidFill>
        </p:grpSpPr>
        <p:sp>
          <p:nvSpPr>
            <p:cNvPr id="8" name="Google Shape;4667;p40">
              <a:extLst>
                <a:ext uri="{FF2B5EF4-FFF2-40B4-BE49-F238E27FC236}">
                  <a16:creationId xmlns:a16="http://schemas.microsoft.com/office/drawing/2014/main" id="{EE374BFF-A23B-4EA3-95E3-119A070609AF}"/>
                </a:ext>
              </a:extLst>
            </p:cNvPr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668;p40">
              <a:extLst>
                <a:ext uri="{FF2B5EF4-FFF2-40B4-BE49-F238E27FC236}">
                  <a16:creationId xmlns:a16="http://schemas.microsoft.com/office/drawing/2014/main" id="{21318B61-DD8B-4AB2-B309-D4BA62AEC4C5}"/>
                </a:ext>
              </a:extLst>
            </p:cNvPr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669;p40">
              <a:extLst>
                <a:ext uri="{FF2B5EF4-FFF2-40B4-BE49-F238E27FC236}">
                  <a16:creationId xmlns:a16="http://schemas.microsoft.com/office/drawing/2014/main" id="{2A98EC4E-4040-4B6E-851A-DC9A0E65A37D}"/>
                </a:ext>
              </a:extLst>
            </p:cNvPr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670;p40">
              <a:extLst>
                <a:ext uri="{FF2B5EF4-FFF2-40B4-BE49-F238E27FC236}">
                  <a16:creationId xmlns:a16="http://schemas.microsoft.com/office/drawing/2014/main" id="{BD57C343-3C16-4A41-9F88-FC9C4FCD0330}"/>
                </a:ext>
              </a:extLst>
            </p:cNvPr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671;p40">
              <a:extLst>
                <a:ext uri="{FF2B5EF4-FFF2-40B4-BE49-F238E27FC236}">
                  <a16:creationId xmlns:a16="http://schemas.microsoft.com/office/drawing/2014/main" id="{0BEFECD3-99A6-495C-BFF3-C4234D56CDA4}"/>
                </a:ext>
              </a:extLst>
            </p:cNvPr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72;p40">
              <a:extLst>
                <a:ext uri="{FF2B5EF4-FFF2-40B4-BE49-F238E27FC236}">
                  <a16:creationId xmlns:a16="http://schemas.microsoft.com/office/drawing/2014/main" id="{D223EB14-38C2-4187-ABBD-16C0DD78822E}"/>
                </a:ext>
              </a:extLst>
            </p:cNvPr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73;p40">
              <a:extLst>
                <a:ext uri="{FF2B5EF4-FFF2-40B4-BE49-F238E27FC236}">
                  <a16:creationId xmlns:a16="http://schemas.microsoft.com/office/drawing/2014/main" id="{799749E5-518D-4AAA-AFFE-6593DD4BA6BF}"/>
                </a:ext>
              </a:extLst>
            </p:cNvPr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74;p40">
              <a:extLst>
                <a:ext uri="{FF2B5EF4-FFF2-40B4-BE49-F238E27FC236}">
                  <a16:creationId xmlns:a16="http://schemas.microsoft.com/office/drawing/2014/main" id="{2A3BC939-D3B1-4D41-B3E6-C61158FBFC8D}"/>
                </a:ext>
              </a:extLst>
            </p:cNvPr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75;p40">
              <a:extLst>
                <a:ext uri="{FF2B5EF4-FFF2-40B4-BE49-F238E27FC236}">
                  <a16:creationId xmlns:a16="http://schemas.microsoft.com/office/drawing/2014/main" id="{9683C602-5E19-4258-93C8-E0173BD489E3}"/>
                </a:ext>
              </a:extLst>
            </p:cNvPr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676;p40">
              <a:extLst>
                <a:ext uri="{FF2B5EF4-FFF2-40B4-BE49-F238E27FC236}">
                  <a16:creationId xmlns:a16="http://schemas.microsoft.com/office/drawing/2014/main" id="{E1B8E648-7870-40FD-BA47-D18FDDEED639}"/>
                </a:ext>
              </a:extLst>
            </p:cNvPr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677;p40">
              <a:extLst>
                <a:ext uri="{FF2B5EF4-FFF2-40B4-BE49-F238E27FC236}">
                  <a16:creationId xmlns:a16="http://schemas.microsoft.com/office/drawing/2014/main" id="{A09B1936-7844-4E84-B0FD-5D9725268D18}"/>
                </a:ext>
              </a:extLst>
            </p:cNvPr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78;p40">
              <a:extLst>
                <a:ext uri="{FF2B5EF4-FFF2-40B4-BE49-F238E27FC236}">
                  <a16:creationId xmlns:a16="http://schemas.microsoft.com/office/drawing/2014/main" id="{685B9E56-8E31-4B2C-8F90-2747EDFC3B06}"/>
                </a:ext>
              </a:extLst>
            </p:cNvPr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5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Laundries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Tend to be near residential areas, often in lower income areas</a:t>
            </a: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515257" y="967785"/>
            <a:ext cx="7206343" cy="8538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CITIES AND TWO BUSINESS TYPES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Banks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Tend to be near other businesses and shopping areas, more often in higher income areas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6" name="Google Shape;4110;p39">
            <a:extLst>
              <a:ext uri="{FF2B5EF4-FFF2-40B4-BE49-F238E27FC236}">
                <a16:creationId xmlns:a16="http://schemas.microsoft.com/office/drawing/2014/main" id="{BE665AAF-CC0B-4C65-8D44-05372620278A}"/>
              </a:ext>
            </a:extLst>
          </p:cNvPr>
          <p:cNvGrpSpPr/>
          <p:nvPr/>
        </p:nvGrpSpPr>
        <p:grpSpPr>
          <a:xfrm>
            <a:off x="7543416" y="319264"/>
            <a:ext cx="580253" cy="702292"/>
            <a:chOff x="584925" y="922575"/>
            <a:chExt cx="415200" cy="502525"/>
          </a:xfrm>
          <a:solidFill>
            <a:schemeClr val="tx1"/>
          </a:solidFill>
        </p:grpSpPr>
        <p:sp>
          <p:nvSpPr>
            <p:cNvPr id="7" name="Google Shape;4111;p39">
              <a:extLst>
                <a:ext uri="{FF2B5EF4-FFF2-40B4-BE49-F238E27FC236}">
                  <a16:creationId xmlns:a16="http://schemas.microsoft.com/office/drawing/2014/main" id="{8CD405A9-8C09-4097-90DB-B50EC244EB63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12;p39">
              <a:extLst>
                <a:ext uri="{FF2B5EF4-FFF2-40B4-BE49-F238E27FC236}">
                  <a16:creationId xmlns:a16="http://schemas.microsoft.com/office/drawing/2014/main" id="{9FD7CE86-2B17-4079-A6FE-748F76731111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13;p39">
              <a:extLst>
                <a:ext uri="{FF2B5EF4-FFF2-40B4-BE49-F238E27FC236}">
                  <a16:creationId xmlns:a16="http://schemas.microsoft.com/office/drawing/2014/main" id="{3D7E7CD8-EF20-4726-AE95-BE1405AD70EA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Locations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Zip codes and latitudes and longitudes</a:t>
            </a:r>
            <a:endParaRPr dirty="0"/>
          </a:p>
        </p:txBody>
      </p:sp>
      <p:sp>
        <p:nvSpPr>
          <p:cNvPr id="3907" name="Google Shape;3907;p2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Folium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Package for Python for creating maps</a:t>
            </a:r>
            <a:endParaRPr dirty="0"/>
          </a:p>
        </p:txBody>
      </p:sp>
      <p:sp>
        <p:nvSpPr>
          <p:cNvPr id="3908" name="Google Shape;3908;p2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Foursquare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Information on business, their names, type, and location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7" name="Google Shape;4520;p40">
            <a:extLst>
              <a:ext uri="{FF2B5EF4-FFF2-40B4-BE49-F238E27FC236}">
                <a16:creationId xmlns:a16="http://schemas.microsoft.com/office/drawing/2014/main" id="{54F857ED-9F51-4D52-A7BC-80278E6D569E}"/>
              </a:ext>
            </a:extLst>
          </p:cNvPr>
          <p:cNvGrpSpPr/>
          <p:nvPr/>
        </p:nvGrpSpPr>
        <p:grpSpPr>
          <a:xfrm>
            <a:off x="6632862" y="524068"/>
            <a:ext cx="684951" cy="661795"/>
            <a:chOff x="557494" y="4436312"/>
            <a:chExt cx="720000" cy="695660"/>
          </a:xfrm>
          <a:solidFill>
            <a:schemeClr val="tx1"/>
          </a:solidFill>
        </p:grpSpPr>
        <p:sp>
          <p:nvSpPr>
            <p:cNvPr id="8" name="Google Shape;4521;p40">
              <a:extLst>
                <a:ext uri="{FF2B5EF4-FFF2-40B4-BE49-F238E27FC236}">
                  <a16:creationId xmlns:a16="http://schemas.microsoft.com/office/drawing/2014/main" id="{92D0B5E1-6425-43C2-A672-ABD1D5357B51}"/>
                </a:ext>
              </a:extLst>
            </p:cNvPr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522;p40">
              <a:extLst>
                <a:ext uri="{FF2B5EF4-FFF2-40B4-BE49-F238E27FC236}">
                  <a16:creationId xmlns:a16="http://schemas.microsoft.com/office/drawing/2014/main" id="{4055BFAD-A47C-4493-BA6C-F7682D2800BD}"/>
                </a:ext>
              </a:extLst>
            </p:cNvPr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523;p40">
              <a:extLst>
                <a:ext uri="{FF2B5EF4-FFF2-40B4-BE49-F238E27FC236}">
                  <a16:creationId xmlns:a16="http://schemas.microsoft.com/office/drawing/2014/main" id="{60205B1B-9928-4BE8-AF62-5EB4B6CE3F21}"/>
                </a:ext>
              </a:extLst>
            </p:cNvPr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524;p40">
              <a:extLst>
                <a:ext uri="{FF2B5EF4-FFF2-40B4-BE49-F238E27FC236}">
                  <a16:creationId xmlns:a16="http://schemas.microsoft.com/office/drawing/2014/main" id="{F52055C8-8946-4015-B1D5-65EBF877DF86}"/>
                </a:ext>
              </a:extLst>
            </p:cNvPr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11FB2-9422-43A3-B10A-5299B0AC48A3}"/>
              </a:ext>
            </a:extLst>
          </p:cNvPr>
          <p:cNvSpPr txBox="1"/>
          <p:nvPr/>
        </p:nvSpPr>
        <p:spPr>
          <a:xfrm>
            <a:off x="260353" y="67715"/>
            <a:ext cx="7105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Laundries in Milwaukee:</a:t>
            </a:r>
          </a:p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Spread out north and south, still centered on the city center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8FA4C1D-D257-483A-B975-10F641CD3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498" y="1851740"/>
            <a:ext cx="4521048" cy="3291760"/>
          </a:xfrm>
          <a:prstGeom prst="rect">
            <a:avLst/>
          </a:prstGeom>
        </p:spPr>
      </p:pic>
      <p:grpSp>
        <p:nvGrpSpPr>
          <p:cNvPr id="7" name="Google Shape;4666;p40">
            <a:extLst>
              <a:ext uri="{FF2B5EF4-FFF2-40B4-BE49-F238E27FC236}">
                <a16:creationId xmlns:a16="http://schemas.microsoft.com/office/drawing/2014/main" id="{DEB4FF9D-3CA0-422C-AEB9-BFE45589F56B}"/>
              </a:ext>
            </a:extLst>
          </p:cNvPr>
          <p:cNvGrpSpPr/>
          <p:nvPr/>
        </p:nvGrpSpPr>
        <p:grpSpPr>
          <a:xfrm>
            <a:off x="6891880" y="453099"/>
            <a:ext cx="687630" cy="618463"/>
            <a:chOff x="7050768" y="5526199"/>
            <a:chExt cx="719953" cy="647534"/>
          </a:xfrm>
          <a:solidFill>
            <a:schemeClr val="tx1"/>
          </a:solidFill>
        </p:grpSpPr>
        <p:sp>
          <p:nvSpPr>
            <p:cNvPr id="8" name="Google Shape;4667;p40">
              <a:extLst>
                <a:ext uri="{FF2B5EF4-FFF2-40B4-BE49-F238E27FC236}">
                  <a16:creationId xmlns:a16="http://schemas.microsoft.com/office/drawing/2014/main" id="{F5714291-1081-4321-9B49-5AE8297D6AF2}"/>
                </a:ext>
              </a:extLst>
            </p:cNvPr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668;p40">
              <a:extLst>
                <a:ext uri="{FF2B5EF4-FFF2-40B4-BE49-F238E27FC236}">
                  <a16:creationId xmlns:a16="http://schemas.microsoft.com/office/drawing/2014/main" id="{AD26DCD8-7465-4B86-A5E8-79D19E4423A9}"/>
                </a:ext>
              </a:extLst>
            </p:cNvPr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669;p40">
              <a:extLst>
                <a:ext uri="{FF2B5EF4-FFF2-40B4-BE49-F238E27FC236}">
                  <a16:creationId xmlns:a16="http://schemas.microsoft.com/office/drawing/2014/main" id="{CEDF4F67-870D-49F3-8175-69FC9FF66753}"/>
                </a:ext>
              </a:extLst>
            </p:cNvPr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670;p40">
              <a:extLst>
                <a:ext uri="{FF2B5EF4-FFF2-40B4-BE49-F238E27FC236}">
                  <a16:creationId xmlns:a16="http://schemas.microsoft.com/office/drawing/2014/main" id="{99C598A5-3349-4014-A145-3626B2CFA64E}"/>
                </a:ext>
              </a:extLst>
            </p:cNvPr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671;p40">
              <a:extLst>
                <a:ext uri="{FF2B5EF4-FFF2-40B4-BE49-F238E27FC236}">
                  <a16:creationId xmlns:a16="http://schemas.microsoft.com/office/drawing/2014/main" id="{09FB117E-BDCE-4EB8-8434-8EF813087301}"/>
                </a:ext>
              </a:extLst>
            </p:cNvPr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72;p40">
              <a:extLst>
                <a:ext uri="{FF2B5EF4-FFF2-40B4-BE49-F238E27FC236}">
                  <a16:creationId xmlns:a16="http://schemas.microsoft.com/office/drawing/2014/main" id="{2FC45804-0997-476C-8D48-FFC6203C930D}"/>
                </a:ext>
              </a:extLst>
            </p:cNvPr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73;p40">
              <a:extLst>
                <a:ext uri="{FF2B5EF4-FFF2-40B4-BE49-F238E27FC236}">
                  <a16:creationId xmlns:a16="http://schemas.microsoft.com/office/drawing/2014/main" id="{B3843ED4-50E6-4E8F-97E9-9B47DCD3F931}"/>
                </a:ext>
              </a:extLst>
            </p:cNvPr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74;p40">
              <a:extLst>
                <a:ext uri="{FF2B5EF4-FFF2-40B4-BE49-F238E27FC236}">
                  <a16:creationId xmlns:a16="http://schemas.microsoft.com/office/drawing/2014/main" id="{7BC05708-2AB1-4B57-88DF-31D25C46E403}"/>
                </a:ext>
              </a:extLst>
            </p:cNvPr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75;p40">
              <a:extLst>
                <a:ext uri="{FF2B5EF4-FFF2-40B4-BE49-F238E27FC236}">
                  <a16:creationId xmlns:a16="http://schemas.microsoft.com/office/drawing/2014/main" id="{8B12F897-AD54-409C-987E-22D92D5834E0}"/>
                </a:ext>
              </a:extLst>
            </p:cNvPr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676;p40">
              <a:extLst>
                <a:ext uri="{FF2B5EF4-FFF2-40B4-BE49-F238E27FC236}">
                  <a16:creationId xmlns:a16="http://schemas.microsoft.com/office/drawing/2014/main" id="{38B2EDB6-9788-411E-A8A5-5BCA4182FBF8}"/>
                </a:ext>
              </a:extLst>
            </p:cNvPr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677;p40">
              <a:extLst>
                <a:ext uri="{FF2B5EF4-FFF2-40B4-BE49-F238E27FC236}">
                  <a16:creationId xmlns:a16="http://schemas.microsoft.com/office/drawing/2014/main" id="{BDD2A204-F45C-48BE-93DF-34D803D92F1A}"/>
                </a:ext>
              </a:extLst>
            </p:cNvPr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78;p40">
              <a:extLst>
                <a:ext uri="{FF2B5EF4-FFF2-40B4-BE49-F238E27FC236}">
                  <a16:creationId xmlns:a16="http://schemas.microsoft.com/office/drawing/2014/main" id="{22B89485-33DF-4BDF-A6D5-0BD71B6E9480}"/>
                </a:ext>
              </a:extLst>
            </p:cNvPr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04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11FB2-9422-43A3-B10A-5299B0AC48A3}"/>
              </a:ext>
            </a:extLst>
          </p:cNvPr>
          <p:cNvSpPr txBox="1"/>
          <p:nvPr/>
        </p:nvSpPr>
        <p:spPr>
          <a:xfrm>
            <a:off x="426958" y="97414"/>
            <a:ext cx="7105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Laundries in Minneapolis/Saint Paul:</a:t>
            </a:r>
          </a:p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Spread out more radially from center, but still centered on city center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DDD07D1-36C2-4C77-88F0-D5BD0C97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1740"/>
            <a:ext cx="4297447" cy="3291760"/>
          </a:xfrm>
          <a:prstGeom prst="rect">
            <a:avLst/>
          </a:prstGeom>
        </p:spPr>
      </p:pic>
      <p:grpSp>
        <p:nvGrpSpPr>
          <p:cNvPr id="7" name="Google Shape;4666;p40">
            <a:extLst>
              <a:ext uri="{FF2B5EF4-FFF2-40B4-BE49-F238E27FC236}">
                <a16:creationId xmlns:a16="http://schemas.microsoft.com/office/drawing/2014/main" id="{B501F19D-6C14-4FB4-9107-91A0CAFC88F9}"/>
              </a:ext>
            </a:extLst>
          </p:cNvPr>
          <p:cNvGrpSpPr/>
          <p:nvPr/>
        </p:nvGrpSpPr>
        <p:grpSpPr>
          <a:xfrm>
            <a:off x="7063330" y="424524"/>
            <a:ext cx="687630" cy="618463"/>
            <a:chOff x="7050768" y="5526199"/>
            <a:chExt cx="719953" cy="647534"/>
          </a:xfrm>
          <a:solidFill>
            <a:schemeClr val="tx1"/>
          </a:solidFill>
        </p:grpSpPr>
        <p:sp>
          <p:nvSpPr>
            <p:cNvPr id="8" name="Google Shape;4667;p40">
              <a:extLst>
                <a:ext uri="{FF2B5EF4-FFF2-40B4-BE49-F238E27FC236}">
                  <a16:creationId xmlns:a16="http://schemas.microsoft.com/office/drawing/2014/main" id="{41C7F7E9-B8AD-4C7F-954E-AB84EF352BB4}"/>
                </a:ext>
              </a:extLst>
            </p:cNvPr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668;p40">
              <a:extLst>
                <a:ext uri="{FF2B5EF4-FFF2-40B4-BE49-F238E27FC236}">
                  <a16:creationId xmlns:a16="http://schemas.microsoft.com/office/drawing/2014/main" id="{4488C9CC-8AEA-473C-A89F-DE4D513DF350}"/>
                </a:ext>
              </a:extLst>
            </p:cNvPr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669;p40">
              <a:extLst>
                <a:ext uri="{FF2B5EF4-FFF2-40B4-BE49-F238E27FC236}">
                  <a16:creationId xmlns:a16="http://schemas.microsoft.com/office/drawing/2014/main" id="{2D985BBA-A21F-43CE-BE34-C549E860E7EE}"/>
                </a:ext>
              </a:extLst>
            </p:cNvPr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670;p40">
              <a:extLst>
                <a:ext uri="{FF2B5EF4-FFF2-40B4-BE49-F238E27FC236}">
                  <a16:creationId xmlns:a16="http://schemas.microsoft.com/office/drawing/2014/main" id="{7C3544B9-5BA8-48EC-B2EB-A9F0CE96C1C7}"/>
                </a:ext>
              </a:extLst>
            </p:cNvPr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671;p40">
              <a:extLst>
                <a:ext uri="{FF2B5EF4-FFF2-40B4-BE49-F238E27FC236}">
                  <a16:creationId xmlns:a16="http://schemas.microsoft.com/office/drawing/2014/main" id="{F58CB84E-16D0-4A45-A669-F142FF619DAD}"/>
                </a:ext>
              </a:extLst>
            </p:cNvPr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72;p40">
              <a:extLst>
                <a:ext uri="{FF2B5EF4-FFF2-40B4-BE49-F238E27FC236}">
                  <a16:creationId xmlns:a16="http://schemas.microsoft.com/office/drawing/2014/main" id="{E847EE5B-E706-45D7-8B09-995F812E4004}"/>
                </a:ext>
              </a:extLst>
            </p:cNvPr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73;p40">
              <a:extLst>
                <a:ext uri="{FF2B5EF4-FFF2-40B4-BE49-F238E27FC236}">
                  <a16:creationId xmlns:a16="http://schemas.microsoft.com/office/drawing/2014/main" id="{B6A51DDB-7CF9-4FE9-8BCB-1B03A2A96482}"/>
                </a:ext>
              </a:extLst>
            </p:cNvPr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74;p40">
              <a:extLst>
                <a:ext uri="{FF2B5EF4-FFF2-40B4-BE49-F238E27FC236}">
                  <a16:creationId xmlns:a16="http://schemas.microsoft.com/office/drawing/2014/main" id="{9244AEB9-83BE-4D81-B732-C7E06F445DD0}"/>
                </a:ext>
              </a:extLst>
            </p:cNvPr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75;p40">
              <a:extLst>
                <a:ext uri="{FF2B5EF4-FFF2-40B4-BE49-F238E27FC236}">
                  <a16:creationId xmlns:a16="http://schemas.microsoft.com/office/drawing/2014/main" id="{243FE535-7B31-4A97-A5FC-E9410A5638CF}"/>
                </a:ext>
              </a:extLst>
            </p:cNvPr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676;p40">
              <a:extLst>
                <a:ext uri="{FF2B5EF4-FFF2-40B4-BE49-F238E27FC236}">
                  <a16:creationId xmlns:a16="http://schemas.microsoft.com/office/drawing/2014/main" id="{5C2A6F25-4D08-4189-A4AF-C20A2D75310A}"/>
                </a:ext>
              </a:extLst>
            </p:cNvPr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677;p40">
              <a:extLst>
                <a:ext uri="{FF2B5EF4-FFF2-40B4-BE49-F238E27FC236}">
                  <a16:creationId xmlns:a16="http://schemas.microsoft.com/office/drawing/2014/main" id="{CBF3F928-B351-44AD-98A8-D6D0E9618251}"/>
                </a:ext>
              </a:extLst>
            </p:cNvPr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78;p40">
              <a:extLst>
                <a:ext uri="{FF2B5EF4-FFF2-40B4-BE49-F238E27FC236}">
                  <a16:creationId xmlns:a16="http://schemas.microsoft.com/office/drawing/2014/main" id="{FCCC4A23-762D-49F7-9B42-3BE37534738E}"/>
                </a:ext>
              </a:extLst>
            </p:cNvPr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06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11FB2-9422-43A3-B10A-5299B0AC48A3}"/>
              </a:ext>
            </a:extLst>
          </p:cNvPr>
          <p:cNvSpPr txBox="1"/>
          <p:nvPr/>
        </p:nvSpPr>
        <p:spPr>
          <a:xfrm>
            <a:off x="426958" y="97414"/>
            <a:ext cx="7105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Banks in Milwaukee:</a:t>
            </a:r>
          </a:p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Clustered around city center, some spread north, west, and south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A3B5002-18AA-4AC4-965D-AE236A45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3943"/>
            <a:ext cx="4259227" cy="3169557"/>
          </a:xfrm>
          <a:prstGeom prst="rect">
            <a:avLst/>
          </a:prstGeom>
        </p:spPr>
      </p:pic>
      <p:grpSp>
        <p:nvGrpSpPr>
          <p:cNvPr id="7" name="Google Shape;4666;p40">
            <a:extLst>
              <a:ext uri="{FF2B5EF4-FFF2-40B4-BE49-F238E27FC236}">
                <a16:creationId xmlns:a16="http://schemas.microsoft.com/office/drawing/2014/main" id="{283CFEE5-C656-4104-BBEA-AB4EB2108659}"/>
              </a:ext>
            </a:extLst>
          </p:cNvPr>
          <p:cNvGrpSpPr/>
          <p:nvPr/>
        </p:nvGrpSpPr>
        <p:grpSpPr>
          <a:xfrm>
            <a:off x="7063330" y="424524"/>
            <a:ext cx="687630" cy="618463"/>
            <a:chOff x="7050768" y="5526199"/>
            <a:chExt cx="719953" cy="647534"/>
          </a:xfrm>
          <a:solidFill>
            <a:schemeClr val="tx1"/>
          </a:solidFill>
        </p:grpSpPr>
        <p:sp>
          <p:nvSpPr>
            <p:cNvPr id="8" name="Google Shape;4667;p40">
              <a:extLst>
                <a:ext uri="{FF2B5EF4-FFF2-40B4-BE49-F238E27FC236}">
                  <a16:creationId xmlns:a16="http://schemas.microsoft.com/office/drawing/2014/main" id="{CFE5530B-EDD9-4112-9296-AB31182B0A57}"/>
                </a:ext>
              </a:extLst>
            </p:cNvPr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668;p40">
              <a:extLst>
                <a:ext uri="{FF2B5EF4-FFF2-40B4-BE49-F238E27FC236}">
                  <a16:creationId xmlns:a16="http://schemas.microsoft.com/office/drawing/2014/main" id="{8CAAF55B-9B8B-4CBE-9D68-91927A6D3961}"/>
                </a:ext>
              </a:extLst>
            </p:cNvPr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669;p40">
              <a:extLst>
                <a:ext uri="{FF2B5EF4-FFF2-40B4-BE49-F238E27FC236}">
                  <a16:creationId xmlns:a16="http://schemas.microsoft.com/office/drawing/2014/main" id="{565A880C-0E4B-45FA-B7F1-CECFA5428AAF}"/>
                </a:ext>
              </a:extLst>
            </p:cNvPr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670;p40">
              <a:extLst>
                <a:ext uri="{FF2B5EF4-FFF2-40B4-BE49-F238E27FC236}">
                  <a16:creationId xmlns:a16="http://schemas.microsoft.com/office/drawing/2014/main" id="{ABDF3B61-2212-444B-8096-5C8F5F087E68}"/>
                </a:ext>
              </a:extLst>
            </p:cNvPr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671;p40">
              <a:extLst>
                <a:ext uri="{FF2B5EF4-FFF2-40B4-BE49-F238E27FC236}">
                  <a16:creationId xmlns:a16="http://schemas.microsoft.com/office/drawing/2014/main" id="{462B1AA0-B132-4FDF-B787-C0F8CB07A9F1}"/>
                </a:ext>
              </a:extLst>
            </p:cNvPr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72;p40">
              <a:extLst>
                <a:ext uri="{FF2B5EF4-FFF2-40B4-BE49-F238E27FC236}">
                  <a16:creationId xmlns:a16="http://schemas.microsoft.com/office/drawing/2014/main" id="{73F6A2B0-2B0F-4BE9-8BA7-961D46C80E72}"/>
                </a:ext>
              </a:extLst>
            </p:cNvPr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73;p40">
              <a:extLst>
                <a:ext uri="{FF2B5EF4-FFF2-40B4-BE49-F238E27FC236}">
                  <a16:creationId xmlns:a16="http://schemas.microsoft.com/office/drawing/2014/main" id="{6014A057-7C0F-444E-B216-1DCEE082E5D6}"/>
                </a:ext>
              </a:extLst>
            </p:cNvPr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74;p40">
              <a:extLst>
                <a:ext uri="{FF2B5EF4-FFF2-40B4-BE49-F238E27FC236}">
                  <a16:creationId xmlns:a16="http://schemas.microsoft.com/office/drawing/2014/main" id="{3F665196-DBF5-4951-8BD5-56DC7D6130C6}"/>
                </a:ext>
              </a:extLst>
            </p:cNvPr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75;p40">
              <a:extLst>
                <a:ext uri="{FF2B5EF4-FFF2-40B4-BE49-F238E27FC236}">
                  <a16:creationId xmlns:a16="http://schemas.microsoft.com/office/drawing/2014/main" id="{ACDC1B7B-022B-4CC2-8EE1-F4F3C82EC142}"/>
                </a:ext>
              </a:extLst>
            </p:cNvPr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676;p40">
              <a:extLst>
                <a:ext uri="{FF2B5EF4-FFF2-40B4-BE49-F238E27FC236}">
                  <a16:creationId xmlns:a16="http://schemas.microsoft.com/office/drawing/2014/main" id="{201C20D7-05AE-4053-B09D-98D17785CAB2}"/>
                </a:ext>
              </a:extLst>
            </p:cNvPr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677;p40">
              <a:extLst>
                <a:ext uri="{FF2B5EF4-FFF2-40B4-BE49-F238E27FC236}">
                  <a16:creationId xmlns:a16="http://schemas.microsoft.com/office/drawing/2014/main" id="{7A7E7EEA-1FC6-473A-BDCE-5517611E9EBC}"/>
                </a:ext>
              </a:extLst>
            </p:cNvPr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78;p40">
              <a:extLst>
                <a:ext uri="{FF2B5EF4-FFF2-40B4-BE49-F238E27FC236}">
                  <a16:creationId xmlns:a16="http://schemas.microsoft.com/office/drawing/2014/main" id="{2D4C11A2-2E47-4887-888D-39AD759F97F0}"/>
                </a:ext>
              </a:extLst>
            </p:cNvPr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54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11FB2-9422-43A3-B10A-5299B0AC48A3}"/>
              </a:ext>
            </a:extLst>
          </p:cNvPr>
          <p:cNvSpPr txBox="1"/>
          <p:nvPr/>
        </p:nvSpPr>
        <p:spPr>
          <a:xfrm>
            <a:off x="450004" y="-36437"/>
            <a:ext cx="7105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Banks in Minneapolis/Saint Paul:</a:t>
            </a:r>
          </a:p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Very little spread, tight cluster on city center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D33470B-9B5D-46EE-93E9-8FFACE91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3943"/>
            <a:ext cx="5299987" cy="3169557"/>
          </a:xfrm>
          <a:prstGeom prst="rect">
            <a:avLst/>
          </a:prstGeom>
        </p:spPr>
      </p:pic>
      <p:grpSp>
        <p:nvGrpSpPr>
          <p:cNvPr id="7" name="Google Shape;4666;p40">
            <a:extLst>
              <a:ext uri="{FF2B5EF4-FFF2-40B4-BE49-F238E27FC236}">
                <a16:creationId xmlns:a16="http://schemas.microsoft.com/office/drawing/2014/main" id="{911DB52A-C43B-4FE9-9DF3-63565399FF3B}"/>
              </a:ext>
            </a:extLst>
          </p:cNvPr>
          <p:cNvGrpSpPr/>
          <p:nvPr/>
        </p:nvGrpSpPr>
        <p:grpSpPr>
          <a:xfrm>
            <a:off x="7063330" y="424524"/>
            <a:ext cx="687630" cy="618463"/>
            <a:chOff x="7050768" y="5526199"/>
            <a:chExt cx="719953" cy="647534"/>
          </a:xfrm>
          <a:solidFill>
            <a:schemeClr val="tx1"/>
          </a:solidFill>
        </p:grpSpPr>
        <p:sp>
          <p:nvSpPr>
            <p:cNvPr id="8" name="Google Shape;4667;p40">
              <a:extLst>
                <a:ext uri="{FF2B5EF4-FFF2-40B4-BE49-F238E27FC236}">
                  <a16:creationId xmlns:a16="http://schemas.microsoft.com/office/drawing/2014/main" id="{633A2525-F5FB-4172-9BCE-2717A0125CEF}"/>
                </a:ext>
              </a:extLst>
            </p:cNvPr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668;p40">
              <a:extLst>
                <a:ext uri="{FF2B5EF4-FFF2-40B4-BE49-F238E27FC236}">
                  <a16:creationId xmlns:a16="http://schemas.microsoft.com/office/drawing/2014/main" id="{C08C37E0-EBE3-4B07-8CB9-9C2FF22343DF}"/>
                </a:ext>
              </a:extLst>
            </p:cNvPr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669;p40">
              <a:extLst>
                <a:ext uri="{FF2B5EF4-FFF2-40B4-BE49-F238E27FC236}">
                  <a16:creationId xmlns:a16="http://schemas.microsoft.com/office/drawing/2014/main" id="{90B49F35-5836-4E25-A7AC-F0E2E4217FD1}"/>
                </a:ext>
              </a:extLst>
            </p:cNvPr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670;p40">
              <a:extLst>
                <a:ext uri="{FF2B5EF4-FFF2-40B4-BE49-F238E27FC236}">
                  <a16:creationId xmlns:a16="http://schemas.microsoft.com/office/drawing/2014/main" id="{57B4B6CD-A023-439F-B3E6-4C18D8340995}"/>
                </a:ext>
              </a:extLst>
            </p:cNvPr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671;p40">
              <a:extLst>
                <a:ext uri="{FF2B5EF4-FFF2-40B4-BE49-F238E27FC236}">
                  <a16:creationId xmlns:a16="http://schemas.microsoft.com/office/drawing/2014/main" id="{6380BD07-9B76-4271-8ECC-C47EB6700F68}"/>
                </a:ext>
              </a:extLst>
            </p:cNvPr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72;p40">
              <a:extLst>
                <a:ext uri="{FF2B5EF4-FFF2-40B4-BE49-F238E27FC236}">
                  <a16:creationId xmlns:a16="http://schemas.microsoft.com/office/drawing/2014/main" id="{77D98D7F-9598-4F2F-8C81-2F5B6486CC6A}"/>
                </a:ext>
              </a:extLst>
            </p:cNvPr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73;p40">
              <a:extLst>
                <a:ext uri="{FF2B5EF4-FFF2-40B4-BE49-F238E27FC236}">
                  <a16:creationId xmlns:a16="http://schemas.microsoft.com/office/drawing/2014/main" id="{4F378720-4F60-41D1-9309-E1124A698A40}"/>
                </a:ext>
              </a:extLst>
            </p:cNvPr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74;p40">
              <a:extLst>
                <a:ext uri="{FF2B5EF4-FFF2-40B4-BE49-F238E27FC236}">
                  <a16:creationId xmlns:a16="http://schemas.microsoft.com/office/drawing/2014/main" id="{FA57AEAF-0FB4-4BB5-9876-0E97D55C4C05}"/>
                </a:ext>
              </a:extLst>
            </p:cNvPr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75;p40">
              <a:extLst>
                <a:ext uri="{FF2B5EF4-FFF2-40B4-BE49-F238E27FC236}">
                  <a16:creationId xmlns:a16="http://schemas.microsoft.com/office/drawing/2014/main" id="{0D724BDF-B6A7-4621-954B-353A17820EC4}"/>
                </a:ext>
              </a:extLst>
            </p:cNvPr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676;p40">
              <a:extLst>
                <a:ext uri="{FF2B5EF4-FFF2-40B4-BE49-F238E27FC236}">
                  <a16:creationId xmlns:a16="http://schemas.microsoft.com/office/drawing/2014/main" id="{FB07F094-87F8-40AA-AB91-E42A6542DDAA}"/>
                </a:ext>
              </a:extLst>
            </p:cNvPr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677;p40">
              <a:extLst>
                <a:ext uri="{FF2B5EF4-FFF2-40B4-BE49-F238E27FC236}">
                  <a16:creationId xmlns:a16="http://schemas.microsoft.com/office/drawing/2014/main" id="{6526D981-5AF7-4326-A423-E27D234C0A5B}"/>
                </a:ext>
              </a:extLst>
            </p:cNvPr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78;p40">
              <a:extLst>
                <a:ext uri="{FF2B5EF4-FFF2-40B4-BE49-F238E27FC236}">
                  <a16:creationId xmlns:a16="http://schemas.microsoft.com/office/drawing/2014/main" id="{2D5514AF-CA88-485E-89BC-314DE38A331E}"/>
                </a:ext>
              </a:extLst>
            </p:cNvPr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20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451757" y="290074"/>
            <a:ext cx="4989286" cy="2121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Calculated geographic center of each kind of business in each city</a:t>
            </a:r>
            <a:endParaRPr sz="4400" dirty="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2946400" y="2411881"/>
            <a:ext cx="4844086" cy="2210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/>
              <a:t>Then calculated the geographic distance of each business in each city to the center</a:t>
            </a:r>
            <a:endParaRPr sz="3600"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Google Shape;4075;p39">
            <a:extLst>
              <a:ext uri="{FF2B5EF4-FFF2-40B4-BE49-F238E27FC236}">
                <a16:creationId xmlns:a16="http://schemas.microsoft.com/office/drawing/2014/main" id="{1CEAA175-9AF5-404C-84D5-A493921EF251}"/>
              </a:ext>
            </a:extLst>
          </p:cNvPr>
          <p:cNvSpPr/>
          <p:nvPr/>
        </p:nvSpPr>
        <p:spPr>
          <a:xfrm>
            <a:off x="6886308" y="520701"/>
            <a:ext cx="528959" cy="700879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8EE54C-5F3A-4224-AD96-D9C9A255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" y="2508316"/>
            <a:ext cx="3903977" cy="263518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A36498-0260-4DA5-9BA0-8770BFCD4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508" y="2443792"/>
            <a:ext cx="3746106" cy="2699708"/>
          </a:xfrm>
          <a:prstGeom prst="rect">
            <a:avLst/>
          </a:prstGeom>
        </p:spPr>
      </p:pic>
      <p:sp>
        <p:nvSpPr>
          <p:cNvPr id="10" name="Google Shape;3958;p27">
            <a:extLst>
              <a:ext uri="{FF2B5EF4-FFF2-40B4-BE49-F238E27FC236}">
                <a16:creationId xmlns:a16="http://schemas.microsoft.com/office/drawing/2014/main" id="{DA3599F5-766A-4E59-B229-EFDFB28DAACE}"/>
              </a:ext>
            </a:extLst>
          </p:cNvPr>
          <p:cNvSpPr txBox="1">
            <a:spLocks/>
          </p:cNvSpPr>
          <p:nvPr/>
        </p:nvSpPr>
        <p:spPr>
          <a:xfrm>
            <a:off x="451757" y="290074"/>
            <a:ext cx="5920014" cy="212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4400" dirty="0"/>
              <a:t>Laundry histograms show the central tendency and dispersion of distances</a:t>
            </a:r>
          </a:p>
        </p:txBody>
      </p:sp>
      <p:grpSp>
        <p:nvGrpSpPr>
          <p:cNvPr id="11" name="Google Shape;4372;p40">
            <a:extLst>
              <a:ext uri="{FF2B5EF4-FFF2-40B4-BE49-F238E27FC236}">
                <a16:creationId xmlns:a16="http://schemas.microsoft.com/office/drawing/2014/main" id="{EE0984F5-51DD-453B-B63F-D43D299F2B39}"/>
              </a:ext>
            </a:extLst>
          </p:cNvPr>
          <p:cNvGrpSpPr/>
          <p:nvPr/>
        </p:nvGrpSpPr>
        <p:grpSpPr>
          <a:xfrm>
            <a:off x="6766109" y="381140"/>
            <a:ext cx="576163" cy="576124"/>
            <a:chOff x="5732756" y="2682276"/>
            <a:chExt cx="719905" cy="719856"/>
          </a:xfrm>
          <a:solidFill>
            <a:schemeClr val="tx1"/>
          </a:solidFill>
        </p:grpSpPr>
        <p:sp>
          <p:nvSpPr>
            <p:cNvPr id="12" name="Google Shape;4373;p40">
              <a:extLst>
                <a:ext uri="{FF2B5EF4-FFF2-40B4-BE49-F238E27FC236}">
                  <a16:creationId xmlns:a16="http://schemas.microsoft.com/office/drawing/2014/main" id="{B1EFDA4E-2B40-4A34-AFC4-2ED4B6E7B942}"/>
                </a:ext>
              </a:extLst>
            </p:cNvPr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374;p40">
              <a:extLst>
                <a:ext uri="{FF2B5EF4-FFF2-40B4-BE49-F238E27FC236}">
                  <a16:creationId xmlns:a16="http://schemas.microsoft.com/office/drawing/2014/main" id="{EE9057BD-769A-4631-A744-D646C1B720CD}"/>
                </a:ext>
              </a:extLst>
            </p:cNvPr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375;p40">
              <a:extLst>
                <a:ext uri="{FF2B5EF4-FFF2-40B4-BE49-F238E27FC236}">
                  <a16:creationId xmlns:a16="http://schemas.microsoft.com/office/drawing/2014/main" id="{98A4708A-26F3-4FAA-BB25-3D0892F6F1C0}"/>
                </a:ext>
              </a:extLst>
            </p:cNvPr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111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0" name="Google Shape;3958;p27">
            <a:extLst>
              <a:ext uri="{FF2B5EF4-FFF2-40B4-BE49-F238E27FC236}">
                <a16:creationId xmlns:a16="http://schemas.microsoft.com/office/drawing/2014/main" id="{DA3599F5-766A-4E59-B229-EFDFB28DAACE}"/>
              </a:ext>
            </a:extLst>
          </p:cNvPr>
          <p:cNvSpPr txBox="1">
            <a:spLocks/>
          </p:cNvSpPr>
          <p:nvPr/>
        </p:nvSpPr>
        <p:spPr>
          <a:xfrm>
            <a:off x="473188" y="290073"/>
            <a:ext cx="5920014" cy="212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4400" dirty="0"/>
              <a:t>Bank histograms show the central tendency and dispersion of distances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8AB52A-8E23-462D-96CA-6CE150A7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03" y="2731620"/>
            <a:ext cx="3702370" cy="241188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EF0FE2-C9EA-46C3-BC29-B9E343758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8" y="2731620"/>
            <a:ext cx="4720265" cy="2409024"/>
          </a:xfrm>
          <a:prstGeom prst="rect">
            <a:avLst/>
          </a:prstGeom>
        </p:spPr>
      </p:pic>
      <p:sp>
        <p:nvSpPr>
          <p:cNvPr id="11" name="Google Shape;4222;p39">
            <a:extLst>
              <a:ext uri="{FF2B5EF4-FFF2-40B4-BE49-F238E27FC236}">
                <a16:creationId xmlns:a16="http://schemas.microsoft.com/office/drawing/2014/main" id="{9C9B5FD4-7EF7-4B2E-94E9-82F81CA3A00D}"/>
              </a:ext>
            </a:extLst>
          </p:cNvPr>
          <p:cNvSpPr/>
          <p:nvPr/>
        </p:nvSpPr>
        <p:spPr>
          <a:xfrm>
            <a:off x="6791539" y="440388"/>
            <a:ext cx="775449" cy="609744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4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319625" y="1968723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is a presentation of my IBM data science capstone project</a:t>
            </a:r>
            <a:endParaRPr b="1" dirty="0"/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451756" y="290074"/>
            <a:ext cx="6631215" cy="2121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The four histograms suggest visible differences in central tendency and dispersion</a:t>
            </a:r>
            <a:endParaRPr sz="4400" dirty="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2946400" y="2411881"/>
            <a:ext cx="4844086" cy="2210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/>
              <a:t>Looks like differences between businesses and between cities</a:t>
            </a:r>
            <a:endParaRPr sz="3600"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5" name="Google Shape;4076;p39">
            <a:extLst>
              <a:ext uri="{FF2B5EF4-FFF2-40B4-BE49-F238E27FC236}">
                <a16:creationId xmlns:a16="http://schemas.microsoft.com/office/drawing/2014/main" id="{26A349F5-FE42-4371-8EE6-4493296A4B6D}"/>
              </a:ext>
            </a:extLst>
          </p:cNvPr>
          <p:cNvGrpSpPr/>
          <p:nvPr/>
        </p:nvGrpSpPr>
        <p:grpSpPr>
          <a:xfrm>
            <a:off x="7064202" y="290074"/>
            <a:ext cx="628759" cy="767202"/>
            <a:chOff x="3918650" y="293075"/>
            <a:chExt cx="488500" cy="412775"/>
          </a:xfrm>
          <a:solidFill>
            <a:schemeClr val="tx1"/>
          </a:solidFill>
        </p:grpSpPr>
        <p:sp>
          <p:nvSpPr>
            <p:cNvPr id="6" name="Google Shape;4077;p39">
              <a:extLst>
                <a:ext uri="{FF2B5EF4-FFF2-40B4-BE49-F238E27FC236}">
                  <a16:creationId xmlns:a16="http://schemas.microsoft.com/office/drawing/2014/main" id="{9DBBAB78-5754-4C3D-8A21-7B742EF10BA0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78;p39">
              <a:extLst>
                <a:ext uri="{FF2B5EF4-FFF2-40B4-BE49-F238E27FC236}">
                  <a16:creationId xmlns:a16="http://schemas.microsoft.com/office/drawing/2014/main" id="{0AF8A77D-324E-4F80-9E00-9EADFBA9149A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79;p39">
              <a:extLst>
                <a:ext uri="{FF2B5EF4-FFF2-40B4-BE49-F238E27FC236}">
                  <a16:creationId xmlns:a16="http://schemas.microsoft.com/office/drawing/2014/main" id="{3FC71AC4-1B97-4F4E-996C-6ADF1E4EAEA9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3584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37"/>
          <p:cNvSpPr txBox="1">
            <a:spLocks noGrp="1"/>
          </p:cNvSpPr>
          <p:nvPr>
            <p:ph type="title"/>
          </p:nvPr>
        </p:nvSpPr>
        <p:spPr>
          <a:xfrm>
            <a:off x="718300" y="4294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MEASURES</a:t>
            </a:r>
            <a:endParaRPr dirty="0"/>
          </a:p>
        </p:txBody>
      </p:sp>
      <p:sp>
        <p:nvSpPr>
          <p:cNvPr id="4047" name="Google Shape;4047;p37"/>
          <p:cNvSpPr txBox="1">
            <a:spLocks noGrp="1"/>
          </p:cNvSpPr>
          <p:nvPr>
            <p:ph type="body" idx="1"/>
          </p:nvPr>
        </p:nvSpPr>
        <p:spPr>
          <a:xfrm>
            <a:off x="827157" y="12868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Calculated five measures from each set of business/center distances for each city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solidFill>
                  <a:srgbClr val="0B87A1"/>
                </a:solidFill>
              </a:rPr>
              <a:t>Mean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>
                <a:solidFill>
                  <a:srgbClr val="0B87A1"/>
                </a:solidFill>
              </a:rPr>
              <a:t>Median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solidFill>
                  <a:srgbClr val="0B87A1"/>
                </a:solidFill>
              </a:rPr>
              <a:t>Standard deviation</a:t>
            </a:r>
          </a:p>
          <a:p>
            <a:pPr lvl="0">
              <a:lnSpc>
                <a:spcPct val="115000"/>
              </a:lnSpc>
            </a:pPr>
            <a:r>
              <a:rPr lang="en-US" sz="2400" dirty="0">
                <a:solidFill>
                  <a:srgbClr val="0B87A1"/>
                </a:solidFill>
              </a:rPr>
              <a:t>Median absolute deviation</a:t>
            </a: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rgbClr val="0B87A1"/>
                </a:solidFill>
              </a:rPr>
              <a:t>Inter-quartile range</a:t>
            </a:r>
            <a:endParaRPr sz="2400" dirty="0">
              <a:solidFill>
                <a:srgbClr val="0B87A1"/>
              </a:solidFill>
            </a:endParaRPr>
          </a:p>
        </p:txBody>
      </p:sp>
      <p:sp>
        <p:nvSpPr>
          <p:cNvPr id="4048" name="Google Shape;4048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5" name="Google Shape;4218;p39">
            <a:extLst>
              <a:ext uri="{FF2B5EF4-FFF2-40B4-BE49-F238E27FC236}">
                <a16:creationId xmlns:a16="http://schemas.microsoft.com/office/drawing/2014/main" id="{B5D411B5-E8B2-4D7E-8FCA-FDE1F718B787}"/>
              </a:ext>
            </a:extLst>
          </p:cNvPr>
          <p:cNvGrpSpPr/>
          <p:nvPr/>
        </p:nvGrpSpPr>
        <p:grpSpPr>
          <a:xfrm>
            <a:off x="6642561" y="252834"/>
            <a:ext cx="718215" cy="733004"/>
            <a:chOff x="3955900" y="2984500"/>
            <a:chExt cx="414000" cy="422525"/>
          </a:xfrm>
          <a:solidFill>
            <a:schemeClr val="tx1"/>
          </a:solidFill>
        </p:grpSpPr>
        <p:sp>
          <p:nvSpPr>
            <p:cNvPr id="6" name="Google Shape;4219;p39">
              <a:extLst>
                <a:ext uri="{FF2B5EF4-FFF2-40B4-BE49-F238E27FC236}">
                  <a16:creationId xmlns:a16="http://schemas.microsoft.com/office/drawing/2014/main" id="{8A8796E4-2C1B-4019-8040-BFF998947543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20;p39">
              <a:extLst>
                <a:ext uri="{FF2B5EF4-FFF2-40B4-BE49-F238E27FC236}">
                  <a16:creationId xmlns:a16="http://schemas.microsoft.com/office/drawing/2014/main" id="{89153B06-E60B-4722-B785-94460660985F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21;p39">
              <a:extLst>
                <a:ext uri="{FF2B5EF4-FFF2-40B4-BE49-F238E27FC236}">
                  <a16:creationId xmlns:a16="http://schemas.microsoft.com/office/drawing/2014/main" id="{C654E742-8230-461F-A2C9-82B2F4FD80EB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603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37"/>
          <p:cNvSpPr txBox="1">
            <a:spLocks noGrp="1"/>
          </p:cNvSpPr>
          <p:nvPr>
            <p:ph type="title"/>
          </p:nvPr>
        </p:nvSpPr>
        <p:spPr>
          <a:xfrm>
            <a:off x="4796227" y="294969"/>
            <a:ext cx="2703327" cy="12241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LAUNDRY MEASURES</a:t>
            </a:r>
            <a:endParaRPr dirty="0"/>
          </a:p>
        </p:txBody>
      </p:sp>
      <p:sp>
        <p:nvSpPr>
          <p:cNvPr id="4048" name="Google Shape;4048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62947-E2EF-428C-AA74-DE64D722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5992"/>
            <a:ext cx="4331137" cy="22341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DD494-76E6-46DB-8E0F-1A0C07172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1" y="205379"/>
            <a:ext cx="4331136" cy="2242129"/>
          </a:xfrm>
          <a:prstGeom prst="rect">
            <a:avLst/>
          </a:prstGeom>
        </p:spPr>
      </p:pic>
      <p:sp>
        <p:nvSpPr>
          <p:cNvPr id="11" name="Google Shape;3959;p27">
            <a:extLst>
              <a:ext uri="{FF2B5EF4-FFF2-40B4-BE49-F238E27FC236}">
                <a16:creationId xmlns:a16="http://schemas.microsoft.com/office/drawing/2014/main" id="{47849A98-0217-455F-836A-7BC134077301}"/>
              </a:ext>
            </a:extLst>
          </p:cNvPr>
          <p:cNvSpPr txBox="1">
            <a:spLocks/>
          </p:cNvSpPr>
          <p:nvPr/>
        </p:nvSpPr>
        <p:spPr>
          <a:xfrm>
            <a:off x="4796227" y="1787767"/>
            <a:ext cx="3234270" cy="293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sz="3600" dirty="0"/>
              <a:t>Looks like some similarities and some differences</a:t>
            </a:r>
          </a:p>
        </p:txBody>
      </p:sp>
      <p:grpSp>
        <p:nvGrpSpPr>
          <p:cNvPr id="12" name="Google Shape;4243;p39">
            <a:extLst>
              <a:ext uri="{FF2B5EF4-FFF2-40B4-BE49-F238E27FC236}">
                <a16:creationId xmlns:a16="http://schemas.microsoft.com/office/drawing/2014/main" id="{4EDAEBA5-5924-449B-BEDF-59F202844E9B}"/>
              </a:ext>
            </a:extLst>
          </p:cNvPr>
          <p:cNvGrpSpPr/>
          <p:nvPr/>
        </p:nvGrpSpPr>
        <p:grpSpPr>
          <a:xfrm>
            <a:off x="7303172" y="294969"/>
            <a:ext cx="569942" cy="569425"/>
            <a:chOff x="3936375" y="3703750"/>
            <a:chExt cx="453050" cy="332175"/>
          </a:xfrm>
          <a:solidFill>
            <a:schemeClr val="tx1"/>
          </a:solidFill>
        </p:grpSpPr>
        <p:sp>
          <p:nvSpPr>
            <p:cNvPr id="13" name="Google Shape;4244;p39">
              <a:extLst>
                <a:ext uri="{FF2B5EF4-FFF2-40B4-BE49-F238E27FC236}">
                  <a16:creationId xmlns:a16="http://schemas.microsoft.com/office/drawing/2014/main" id="{2D3C8042-850E-4D9C-B2CE-932BCE9DFCA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45;p39">
              <a:extLst>
                <a:ext uri="{FF2B5EF4-FFF2-40B4-BE49-F238E27FC236}">
                  <a16:creationId xmlns:a16="http://schemas.microsoft.com/office/drawing/2014/main" id="{461CF594-D8D4-4102-BC56-C9CF535A3709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46;p39">
              <a:extLst>
                <a:ext uri="{FF2B5EF4-FFF2-40B4-BE49-F238E27FC236}">
                  <a16:creationId xmlns:a16="http://schemas.microsoft.com/office/drawing/2014/main" id="{B5B99A25-C74B-4A32-AC36-116425F6C6A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47;p39">
              <a:extLst>
                <a:ext uri="{FF2B5EF4-FFF2-40B4-BE49-F238E27FC236}">
                  <a16:creationId xmlns:a16="http://schemas.microsoft.com/office/drawing/2014/main" id="{7FC07A41-60B3-48A6-BAAA-B17762A6E4B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48;p39">
              <a:extLst>
                <a:ext uri="{FF2B5EF4-FFF2-40B4-BE49-F238E27FC236}">
                  <a16:creationId xmlns:a16="http://schemas.microsoft.com/office/drawing/2014/main" id="{E896703B-80D6-408C-9285-EBD6592C1E27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457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37"/>
          <p:cNvSpPr txBox="1">
            <a:spLocks noGrp="1"/>
          </p:cNvSpPr>
          <p:nvPr>
            <p:ph type="title"/>
          </p:nvPr>
        </p:nvSpPr>
        <p:spPr>
          <a:xfrm>
            <a:off x="4796227" y="294969"/>
            <a:ext cx="2703327" cy="12241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BANK MEASURES</a:t>
            </a:r>
            <a:endParaRPr dirty="0"/>
          </a:p>
        </p:txBody>
      </p:sp>
      <p:sp>
        <p:nvSpPr>
          <p:cNvPr id="4048" name="Google Shape;4048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1" name="Google Shape;3959;p27">
            <a:extLst>
              <a:ext uri="{FF2B5EF4-FFF2-40B4-BE49-F238E27FC236}">
                <a16:creationId xmlns:a16="http://schemas.microsoft.com/office/drawing/2014/main" id="{47849A98-0217-455F-836A-7BC134077301}"/>
              </a:ext>
            </a:extLst>
          </p:cNvPr>
          <p:cNvSpPr txBox="1">
            <a:spLocks/>
          </p:cNvSpPr>
          <p:nvPr/>
        </p:nvSpPr>
        <p:spPr>
          <a:xfrm>
            <a:off x="4796227" y="1787767"/>
            <a:ext cx="3234270" cy="293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sz="3600" dirty="0"/>
              <a:t>Some greater differences can be seen here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821E0-0C72-4837-B267-0A6658E1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8395"/>
            <a:ext cx="4559151" cy="235805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CD7820-B45F-4AF9-98FF-2CF031704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3" y="187089"/>
            <a:ext cx="4559151" cy="2378016"/>
          </a:xfrm>
          <a:prstGeom prst="rect">
            <a:avLst/>
          </a:prstGeom>
        </p:spPr>
      </p:pic>
      <p:grpSp>
        <p:nvGrpSpPr>
          <p:cNvPr id="12" name="Google Shape;4243;p39">
            <a:extLst>
              <a:ext uri="{FF2B5EF4-FFF2-40B4-BE49-F238E27FC236}">
                <a16:creationId xmlns:a16="http://schemas.microsoft.com/office/drawing/2014/main" id="{145B0491-0678-4028-BCA8-BD97A0EC0185}"/>
              </a:ext>
            </a:extLst>
          </p:cNvPr>
          <p:cNvGrpSpPr/>
          <p:nvPr/>
        </p:nvGrpSpPr>
        <p:grpSpPr>
          <a:xfrm>
            <a:off x="7160956" y="366407"/>
            <a:ext cx="677195" cy="676581"/>
            <a:chOff x="3936375" y="3703750"/>
            <a:chExt cx="453050" cy="332175"/>
          </a:xfrm>
          <a:solidFill>
            <a:schemeClr val="tx1"/>
          </a:solidFill>
        </p:grpSpPr>
        <p:sp>
          <p:nvSpPr>
            <p:cNvPr id="13" name="Google Shape;4244;p39">
              <a:extLst>
                <a:ext uri="{FF2B5EF4-FFF2-40B4-BE49-F238E27FC236}">
                  <a16:creationId xmlns:a16="http://schemas.microsoft.com/office/drawing/2014/main" id="{8088B781-14E6-48DD-95A4-1149F9ACD223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45;p39">
              <a:extLst>
                <a:ext uri="{FF2B5EF4-FFF2-40B4-BE49-F238E27FC236}">
                  <a16:creationId xmlns:a16="http://schemas.microsoft.com/office/drawing/2014/main" id="{43D6E250-3085-4297-BBE3-302C4D15A104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46;p39">
              <a:extLst>
                <a:ext uri="{FF2B5EF4-FFF2-40B4-BE49-F238E27FC236}">
                  <a16:creationId xmlns:a16="http://schemas.microsoft.com/office/drawing/2014/main" id="{0FD42ABF-1CAD-427B-990A-BE09654BB81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47;p39">
              <a:extLst>
                <a:ext uri="{FF2B5EF4-FFF2-40B4-BE49-F238E27FC236}">
                  <a16:creationId xmlns:a16="http://schemas.microsoft.com/office/drawing/2014/main" id="{ACD94423-8BF5-498B-863F-602DFF9FF776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48;p39">
              <a:extLst>
                <a:ext uri="{FF2B5EF4-FFF2-40B4-BE49-F238E27FC236}">
                  <a16:creationId xmlns:a16="http://schemas.microsoft.com/office/drawing/2014/main" id="{97FA7427-DD43-4107-8E25-F176A458FAFD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735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3230-85CA-4422-B154-A52B1A89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83412"/>
            <a:ext cx="6761100" cy="857400"/>
          </a:xfrm>
        </p:spPr>
        <p:txBody>
          <a:bodyPr/>
          <a:lstStyle/>
          <a:p>
            <a:r>
              <a:rPr lang="en-US" dirty="0"/>
              <a:t>Median Distance: clear differences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A5926-3FFD-4FB3-8606-276834F2AF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08414E-07D0-4D6C-A0C5-F1768776E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" y="1558514"/>
            <a:ext cx="7558484" cy="3555287"/>
          </a:xfrm>
          <a:prstGeom prst="rect">
            <a:avLst/>
          </a:prstGeom>
        </p:spPr>
      </p:pic>
      <p:grpSp>
        <p:nvGrpSpPr>
          <p:cNvPr id="7" name="Google Shape;4249;p39">
            <a:extLst>
              <a:ext uri="{FF2B5EF4-FFF2-40B4-BE49-F238E27FC236}">
                <a16:creationId xmlns:a16="http://schemas.microsoft.com/office/drawing/2014/main" id="{901F9ABE-A0D8-49F1-9432-8D599E27D1FA}"/>
              </a:ext>
            </a:extLst>
          </p:cNvPr>
          <p:cNvGrpSpPr/>
          <p:nvPr/>
        </p:nvGrpSpPr>
        <p:grpSpPr>
          <a:xfrm>
            <a:off x="7161806" y="282121"/>
            <a:ext cx="506280" cy="501291"/>
            <a:chOff x="4610450" y="3703750"/>
            <a:chExt cx="453050" cy="332175"/>
          </a:xfrm>
          <a:solidFill>
            <a:srgbClr val="C00000"/>
          </a:solidFill>
        </p:grpSpPr>
        <p:sp>
          <p:nvSpPr>
            <p:cNvPr id="8" name="Google Shape;4250;p39">
              <a:extLst>
                <a:ext uri="{FF2B5EF4-FFF2-40B4-BE49-F238E27FC236}">
                  <a16:creationId xmlns:a16="http://schemas.microsoft.com/office/drawing/2014/main" id="{38334CAA-2B6A-403A-908A-8DE5113BDBE9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51;p39">
              <a:extLst>
                <a:ext uri="{FF2B5EF4-FFF2-40B4-BE49-F238E27FC236}">
                  <a16:creationId xmlns:a16="http://schemas.microsoft.com/office/drawing/2014/main" id="{030060B4-14FE-46E1-8DCC-FABD01CB41F7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849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5D5C5-1A74-4AF5-9D92-19126C36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29450"/>
            <a:ext cx="6761100" cy="1021979"/>
          </a:xfrm>
        </p:spPr>
        <p:txBody>
          <a:bodyPr/>
          <a:lstStyle/>
          <a:p>
            <a:r>
              <a:rPr lang="en-US" dirty="0"/>
              <a:t>Median Absolute Deviation: again some large differences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8E73-79B7-4BF4-B2E6-61A3BF9E9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090BD-267C-4717-943F-2066E6EE3D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8943C1-595F-4AFC-9EED-9B057D54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1634645"/>
            <a:ext cx="7479400" cy="3508855"/>
          </a:xfrm>
          <a:prstGeom prst="rect">
            <a:avLst/>
          </a:prstGeom>
        </p:spPr>
      </p:pic>
      <p:grpSp>
        <p:nvGrpSpPr>
          <p:cNvPr id="7" name="Google Shape;4249;p39">
            <a:extLst>
              <a:ext uri="{FF2B5EF4-FFF2-40B4-BE49-F238E27FC236}">
                <a16:creationId xmlns:a16="http://schemas.microsoft.com/office/drawing/2014/main" id="{0590B277-DE2D-436F-9053-621873C1A752}"/>
              </a:ext>
            </a:extLst>
          </p:cNvPr>
          <p:cNvGrpSpPr/>
          <p:nvPr/>
        </p:nvGrpSpPr>
        <p:grpSpPr>
          <a:xfrm>
            <a:off x="7173811" y="282121"/>
            <a:ext cx="494275" cy="489404"/>
            <a:chOff x="4610450" y="3703750"/>
            <a:chExt cx="453050" cy="332175"/>
          </a:xfrm>
          <a:solidFill>
            <a:srgbClr val="C00000"/>
          </a:solidFill>
        </p:grpSpPr>
        <p:sp>
          <p:nvSpPr>
            <p:cNvPr id="8" name="Google Shape;4250;p39">
              <a:extLst>
                <a:ext uri="{FF2B5EF4-FFF2-40B4-BE49-F238E27FC236}">
                  <a16:creationId xmlns:a16="http://schemas.microsoft.com/office/drawing/2014/main" id="{7092476E-1F0D-4A44-92EF-B509997848D5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51;p39">
              <a:extLst>
                <a:ext uri="{FF2B5EF4-FFF2-40B4-BE49-F238E27FC236}">
                  <a16:creationId xmlns:a16="http://schemas.microsoft.com/office/drawing/2014/main" id="{45E0F7BB-92AF-47D5-B6D4-3CA57C501FFC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705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97FE-F5A9-4531-A560-98FD3BF1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C8FD5-5DDE-4E10-AAE6-78398D95B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Minneapolis/Saint Paul banks are most tightly clustered</a:t>
            </a:r>
          </a:p>
          <a:p>
            <a:r>
              <a:rPr lang="en-US" dirty="0"/>
              <a:t>Overall, Minneapolis businesses show smaller less dispersed distances</a:t>
            </a:r>
          </a:p>
          <a:p>
            <a:r>
              <a:rPr lang="en-US" dirty="0"/>
              <a:t>All businesses centered on city center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AD0B2-7C91-45CF-B875-F16BCF5F98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pSp>
        <p:nvGrpSpPr>
          <p:cNvPr id="5" name="Google Shape;4441;p40">
            <a:extLst>
              <a:ext uri="{FF2B5EF4-FFF2-40B4-BE49-F238E27FC236}">
                <a16:creationId xmlns:a16="http://schemas.microsoft.com/office/drawing/2014/main" id="{349DEA15-7737-482B-9FB2-33FC5FC1F5F0}"/>
              </a:ext>
            </a:extLst>
          </p:cNvPr>
          <p:cNvGrpSpPr/>
          <p:nvPr/>
        </p:nvGrpSpPr>
        <p:grpSpPr>
          <a:xfrm>
            <a:off x="6543676" y="379679"/>
            <a:ext cx="721550" cy="774235"/>
            <a:chOff x="4539787" y="1011032"/>
            <a:chExt cx="598958" cy="720261"/>
          </a:xfrm>
          <a:solidFill>
            <a:schemeClr val="tx1"/>
          </a:solidFill>
        </p:grpSpPr>
        <p:sp>
          <p:nvSpPr>
            <p:cNvPr id="6" name="Google Shape;4442;p40">
              <a:extLst>
                <a:ext uri="{FF2B5EF4-FFF2-40B4-BE49-F238E27FC236}">
                  <a16:creationId xmlns:a16="http://schemas.microsoft.com/office/drawing/2014/main" id="{FFD4E33E-9486-40BE-ABF7-2F8EE55D8C00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443;p40">
              <a:extLst>
                <a:ext uri="{FF2B5EF4-FFF2-40B4-BE49-F238E27FC236}">
                  <a16:creationId xmlns:a16="http://schemas.microsoft.com/office/drawing/2014/main" id="{358BEA70-3CDE-4001-B072-B2B117BEB7E5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444;p40">
              <a:extLst>
                <a:ext uri="{FF2B5EF4-FFF2-40B4-BE49-F238E27FC236}">
                  <a16:creationId xmlns:a16="http://schemas.microsoft.com/office/drawing/2014/main" id="{F1BC99F3-8AE2-4CD1-A71A-F6B6151FCBD6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445;p40">
              <a:extLst>
                <a:ext uri="{FF2B5EF4-FFF2-40B4-BE49-F238E27FC236}">
                  <a16:creationId xmlns:a16="http://schemas.microsoft.com/office/drawing/2014/main" id="{F48BB67E-006D-422F-9629-1AEEDB16E8B4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446;p40">
              <a:extLst>
                <a:ext uri="{FF2B5EF4-FFF2-40B4-BE49-F238E27FC236}">
                  <a16:creationId xmlns:a16="http://schemas.microsoft.com/office/drawing/2014/main" id="{85176D15-0206-4341-BD29-1663B57FD392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85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392906" y="745150"/>
            <a:ext cx="77081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80BFB7"/>
                </a:solidFill>
              </a:rPr>
              <a:t>So what about the theory?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40" name="Google Shape;4040;p36"/>
          <p:cNvSpPr txBox="1">
            <a:spLocks noGrp="1"/>
          </p:cNvSpPr>
          <p:nvPr>
            <p:ph type="body" idx="4294967295"/>
          </p:nvPr>
        </p:nvSpPr>
        <p:spPr>
          <a:xfrm>
            <a:off x="685799" y="1904949"/>
            <a:ext cx="6607969" cy="2815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</a:rPr>
              <a:t>Analysis lends support to the theory since businesses do tend to cluster right around the city center.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</a:rPr>
              <a:t>But how tightly they cluster varies considerably by city and also by business type.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6" name="Google Shape;4080;p39">
            <a:extLst>
              <a:ext uri="{FF2B5EF4-FFF2-40B4-BE49-F238E27FC236}">
                <a16:creationId xmlns:a16="http://schemas.microsoft.com/office/drawing/2014/main" id="{BC6F3664-B959-46CD-A923-90C350CA18CA}"/>
              </a:ext>
            </a:extLst>
          </p:cNvPr>
          <p:cNvGrpSpPr/>
          <p:nvPr/>
        </p:nvGrpSpPr>
        <p:grpSpPr>
          <a:xfrm>
            <a:off x="7400925" y="116732"/>
            <a:ext cx="989621" cy="925883"/>
            <a:chOff x="4636075" y="261925"/>
            <a:chExt cx="401800" cy="475050"/>
          </a:xfrm>
          <a:solidFill>
            <a:schemeClr val="tx2"/>
          </a:solidFill>
        </p:grpSpPr>
        <p:sp>
          <p:nvSpPr>
            <p:cNvPr id="7" name="Google Shape;4081;p39">
              <a:extLst>
                <a:ext uri="{FF2B5EF4-FFF2-40B4-BE49-F238E27FC236}">
                  <a16:creationId xmlns:a16="http://schemas.microsoft.com/office/drawing/2014/main" id="{D77968C0-A930-40AE-99E9-45FDA579271D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82;p39">
              <a:extLst>
                <a:ext uri="{FF2B5EF4-FFF2-40B4-BE49-F238E27FC236}">
                  <a16:creationId xmlns:a16="http://schemas.microsoft.com/office/drawing/2014/main" id="{7B4E839F-B81F-43CE-803F-70A0BD0032A8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83;p39">
              <a:extLst>
                <a:ext uri="{FF2B5EF4-FFF2-40B4-BE49-F238E27FC236}">
                  <a16:creationId xmlns:a16="http://schemas.microsoft.com/office/drawing/2014/main" id="{D03683BC-F07F-410D-85E7-5B0F3F26ABB9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84;p39">
              <a:extLst>
                <a:ext uri="{FF2B5EF4-FFF2-40B4-BE49-F238E27FC236}">
                  <a16:creationId xmlns:a16="http://schemas.microsoft.com/office/drawing/2014/main" id="{BE8F93E6-580E-4D7C-B767-DCB2AB9F8D82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Google Shape;4810;p42"/>
          <p:cNvSpPr txBox="1"/>
          <p:nvPr/>
        </p:nvSpPr>
        <p:spPr>
          <a:xfrm>
            <a:off x="1543050" y="1185863"/>
            <a:ext cx="6494850" cy="263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Next steps: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Expand the analysis to include more types of business and more cities.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When choosing a location for your new business, pick some place close, but not too close, to your competitors.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4" name="Google Shape;4824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8" name="Google Shape;4318;p39">
            <a:extLst>
              <a:ext uri="{FF2B5EF4-FFF2-40B4-BE49-F238E27FC236}">
                <a16:creationId xmlns:a16="http://schemas.microsoft.com/office/drawing/2014/main" id="{4AC5F8E2-D5CD-4D8F-BE58-B34716700CF6}"/>
              </a:ext>
            </a:extLst>
          </p:cNvPr>
          <p:cNvGrpSpPr/>
          <p:nvPr/>
        </p:nvGrpSpPr>
        <p:grpSpPr>
          <a:xfrm>
            <a:off x="6986588" y="580776"/>
            <a:ext cx="962131" cy="877402"/>
            <a:chOff x="5241175" y="4959100"/>
            <a:chExt cx="539775" cy="517775"/>
          </a:xfrm>
          <a:solidFill>
            <a:schemeClr val="tx1"/>
          </a:solidFill>
        </p:grpSpPr>
        <p:sp>
          <p:nvSpPr>
            <p:cNvPr id="19" name="Google Shape;4319;p39">
              <a:extLst>
                <a:ext uri="{FF2B5EF4-FFF2-40B4-BE49-F238E27FC236}">
                  <a16:creationId xmlns:a16="http://schemas.microsoft.com/office/drawing/2014/main" id="{35EE17BE-0F42-458A-B9A1-5AF5BEC9DE81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20;p39">
              <a:extLst>
                <a:ext uri="{FF2B5EF4-FFF2-40B4-BE49-F238E27FC236}">
                  <a16:creationId xmlns:a16="http://schemas.microsoft.com/office/drawing/2014/main" id="{BE0DF5C0-9F83-4266-AA6D-40C1508AB113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21;p39">
              <a:extLst>
                <a:ext uri="{FF2B5EF4-FFF2-40B4-BE49-F238E27FC236}">
                  <a16:creationId xmlns:a16="http://schemas.microsoft.com/office/drawing/2014/main" id="{247EC144-1265-443A-A5FA-64C56BAFE8E7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22;p39">
              <a:extLst>
                <a:ext uri="{FF2B5EF4-FFF2-40B4-BE49-F238E27FC236}">
                  <a16:creationId xmlns:a16="http://schemas.microsoft.com/office/drawing/2014/main" id="{93A8948B-0BDF-437E-B4B5-DA8AB249F96E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23;p39">
              <a:extLst>
                <a:ext uri="{FF2B5EF4-FFF2-40B4-BE49-F238E27FC236}">
                  <a16:creationId xmlns:a16="http://schemas.microsoft.com/office/drawing/2014/main" id="{6869EAF7-9100-4C2C-BAA1-4922EFE83F45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24;p39">
              <a:extLst>
                <a:ext uri="{FF2B5EF4-FFF2-40B4-BE49-F238E27FC236}">
                  <a16:creationId xmlns:a16="http://schemas.microsoft.com/office/drawing/2014/main" id="{C6AF81DF-146F-4798-8051-C6203CA68F78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64761" y="355867"/>
            <a:ext cx="5495100" cy="2200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srgbClr val="80BFB7"/>
                </a:solidFill>
              </a:rPr>
              <a:t>Economic theory suggests that businesses ought to locate themselves near their competitors in order to carve out a bigger segment of the geographic market</a:t>
            </a:r>
            <a:endParaRPr sz="2800" dirty="0"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7345795" y="922866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19"/>
          <p:cNvSpPr/>
          <p:nvPr/>
        </p:nvSpPr>
        <p:spPr>
          <a:xfrm rot="2466991">
            <a:off x="6500987" y="442202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6567559" y="1747808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6761766" y="1095427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7159750" y="1670856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8" name="Google Shape;3878;p19">
            <a:extLst>
              <a:ext uri="{FF2B5EF4-FFF2-40B4-BE49-F238E27FC236}">
                <a16:creationId xmlns:a16="http://schemas.microsoft.com/office/drawing/2014/main" id="{A1904AC3-CCFC-47CF-95BC-D0E7FF4369EF}"/>
              </a:ext>
            </a:extLst>
          </p:cNvPr>
          <p:cNvSpPr txBox="1">
            <a:spLocks/>
          </p:cNvSpPr>
          <p:nvPr/>
        </p:nvSpPr>
        <p:spPr>
          <a:xfrm>
            <a:off x="1614488" y="3266390"/>
            <a:ext cx="6386505" cy="65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sz="2800" dirty="0">
                <a:solidFill>
                  <a:schemeClr val="accent1"/>
                </a:solidFill>
              </a:rPr>
              <a:t>But is that true in real-world contexts?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CARES?</a:t>
            </a:r>
            <a:endParaRPr dirty="0"/>
          </a:p>
        </p:txBody>
      </p:sp>
      <p:sp>
        <p:nvSpPr>
          <p:cNvPr id="3842" name="Google Shape;3842;p14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latin typeface="Titillium Web"/>
                <a:ea typeface="Titillium Web"/>
                <a:cs typeface="Titillium Web"/>
                <a:sym typeface="Titillium Web"/>
              </a:rPr>
              <a:t>The BUSINESS question</a:t>
            </a:r>
            <a:endParaRPr sz="12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Businesses, business advisors, and trade groups might all want to know how to choose the best geographic location for a business. Should they locate close to competitors to carve out the biggest pie slice, or should they move away from competitors to distinguish themselves?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Titillium Web"/>
                <a:ea typeface="Titillium Web"/>
                <a:cs typeface="Titillium Web"/>
                <a:sym typeface="Titillium Web"/>
              </a:rPr>
              <a:t>The SCHOLARLY question</a:t>
            </a:r>
            <a:endParaRPr sz="12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Academics might care because it would help explain the behavior of businesses, how businesses make decisions, and what factors influence their decision-making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9" name="Google Shape;4576;p40">
            <a:extLst>
              <a:ext uri="{FF2B5EF4-FFF2-40B4-BE49-F238E27FC236}">
                <a16:creationId xmlns:a16="http://schemas.microsoft.com/office/drawing/2014/main" id="{CCC79776-00FC-4689-A9C2-D6058AC45F84}"/>
              </a:ext>
            </a:extLst>
          </p:cNvPr>
          <p:cNvGrpSpPr/>
          <p:nvPr/>
        </p:nvGrpSpPr>
        <p:grpSpPr>
          <a:xfrm>
            <a:off x="6579394" y="573500"/>
            <a:ext cx="819079" cy="724838"/>
            <a:chOff x="1510757" y="3225422"/>
            <a:chExt cx="720214" cy="637347"/>
          </a:xfrm>
          <a:solidFill>
            <a:schemeClr val="tx1"/>
          </a:solidFill>
        </p:grpSpPr>
        <p:sp>
          <p:nvSpPr>
            <p:cNvPr id="10" name="Google Shape;4577;p40">
              <a:extLst>
                <a:ext uri="{FF2B5EF4-FFF2-40B4-BE49-F238E27FC236}">
                  <a16:creationId xmlns:a16="http://schemas.microsoft.com/office/drawing/2014/main" id="{6A9F76F0-ED65-4781-88B8-5524A40282B6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578;p40">
              <a:extLst>
                <a:ext uri="{FF2B5EF4-FFF2-40B4-BE49-F238E27FC236}">
                  <a16:creationId xmlns:a16="http://schemas.microsoft.com/office/drawing/2014/main" id="{628EABDF-44D8-4047-B112-03074730F29A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579;p40">
              <a:extLst>
                <a:ext uri="{FF2B5EF4-FFF2-40B4-BE49-F238E27FC236}">
                  <a16:creationId xmlns:a16="http://schemas.microsoft.com/office/drawing/2014/main" id="{60271C14-DC4E-4181-8CB1-96855CEB1B00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580;p40">
              <a:extLst>
                <a:ext uri="{FF2B5EF4-FFF2-40B4-BE49-F238E27FC236}">
                  <a16:creationId xmlns:a16="http://schemas.microsoft.com/office/drawing/2014/main" id="{9F08E112-67B0-47EC-8E7E-2BCAA9A80FF9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581;p40">
              <a:extLst>
                <a:ext uri="{FF2B5EF4-FFF2-40B4-BE49-F238E27FC236}">
                  <a16:creationId xmlns:a16="http://schemas.microsoft.com/office/drawing/2014/main" id="{9D334C0D-9D47-445B-8F79-38D27250F295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582;p40">
              <a:extLst>
                <a:ext uri="{FF2B5EF4-FFF2-40B4-BE49-F238E27FC236}">
                  <a16:creationId xmlns:a16="http://schemas.microsoft.com/office/drawing/2014/main" id="{46D45B7B-04BD-4D05-B508-0A918704AEB9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583;p40">
              <a:extLst>
                <a:ext uri="{FF2B5EF4-FFF2-40B4-BE49-F238E27FC236}">
                  <a16:creationId xmlns:a16="http://schemas.microsoft.com/office/drawing/2014/main" id="{FF3E52C3-85AC-48A3-A8DE-8411E4CC8399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6457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STATES AND CITIES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with Wisconsin and Minnesota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Pull down zip code and location data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Get data from public API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Download as json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Convert and clean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Then plot zip code locations for both states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" name="Google Shape;4418;p40">
            <a:extLst>
              <a:ext uri="{FF2B5EF4-FFF2-40B4-BE49-F238E27FC236}">
                <a16:creationId xmlns:a16="http://schemas.microsoft.com/office/drawing/2014/main" id="{F55A1A8A-6CA9-4DFF-9B2E-1D1EDA2F41C7}"/>
              </a:ext>
            </a:extLst>
          </p:cNvPr>
          <p:cNvGrpSpPr/>
          <p:nvPr/>
        </p:nvGrpSpPr>
        <p:grpSpPr>
          <a:xfrm>
            <a:off x="7222331" y="299737"/>
            <a:ext cx="622560" cy="664113"/>
            <a:chOff x="9901824" y="937343"/>
            <a:chExt cx="744273" cy="793950"/>
          </a:xfrm>
          <a:solidFill>
            <a:schemeClr val="tx1"/>
          </a:solidFill>
        </p:grpSpPr>
        <p:grpSp>
          <p:nvGrpSpPr>
            <p:cNvPr id="6" name="Google Shape;4419;p40">
              <a:extLst>
                <a:ext uri="{FF2B5EF4-FFF2-40B4-BE49-F238E27FC236}">
                  <a16:creationId xmlns:a16="http://schemas.microsoft.com/office/drawing/2014/main" id="{F0764AAE-66CC-49F4-B1E3-DCEC7A9BCDAA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  <a:grpFill/>
          </p:grpSpPr>
          <p:sp>
            <p:nvSpPr>
              <p:cNvPr id="13" name="Google Shape;4420;p40">
                <a:extLst>
                  <a:ext uri="{FF2B5EF4-FFF2-40B4-BE49-F238E27FC236}">
                    <a16:creationId xmlns:a16="http://schemas.microsoft.com/office/drawing/2014/main" id="{A3E333AF-FCEA-42BC-8830-2A78F5DDE1E3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4421;p40">
                <a:extLst>
                  <a:ext uri="{FF2B5EF4-FFF2-40B4-BE49-F238E27FC236}">
                    <a16:creationId xmlns:a16="http://schemas.microsoft.com/office/drawing/2014/main" id="{5E1BD349-8751-4E62-A03E-20354C92663B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4422;p40">
                <a:extLst>
                  <a:ext uri="{FF2B5EF4-FFF2-40B4-BE49-F238E27FC236}">
                    <a16:creationId xmlns:a16="http://schemas.microsoft.com/office/drawing/2014/main" id="{2B1AFF61-C59A-4551-9CB6-9832ADE81480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4423;p40">
                <a:extLst>
                  <a:ext uri="{FF2B5EF4-FFF2-40B4-BE49-F238E27FC236}">
                    <a16:creationId xmlns:a16="http://schemas.microsoft.com/office/drawing/2014/main" id="{0E3137AB-D082-4B34-9181-A55A49B7B841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4424;p40">
                <a:extLst>
                  <a:ext uri="{FF2B5EF4-FFF2-40B4-BE49-F238E27FC236}">
                    <a16:creationId xmlns:a16="http://schemas.microsoft.com/office/drawing/2014/main" id="{EF09A8FF-0BA2-45C4-9067-3E5CBBE82EBC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4425;p40">
                <a:extLst>
                  <a:ext uri="{FF2B5EF4-FFF2-40B4-BE49-F238E27FC236}">
                    <a16:creationId xmlns:a16="http://schemas.microsoft.com/office/drawing/2014/main" id="{5C8FA91D-B83B-4500-ABF2-5475C4B68DBB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4426;p40">
                <a:extLst>
                  <a:ext uri="{FF2B5EF4-FFF2-40B4-BE49-F238E27FC236}">
                    <a16:creationId xmlns:a16="http://schemas.microsoft.com/office/drawing/2014/main" id="{04DAD29B-CCC6-4018-9CEF-FA6C490E67F5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4427;p40">
                <a:extLst>
                  <a:ext uri="{FF2B5EF4-FFF2-40B4-BE49-F238E27FC236}">
                    <a16:creationId xmlns:a16="http://schemas.microsoft.com/office/drawing/2014/main" id="{7CD9077F-95AA-406D-BA9E-8CBD077F9489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4428;p40">
                <a:extLst>
                  <a:ext uri="{FF2B5EF4-FFF2-40B4-BE49-F238E27FC236}">
                    <a16:creationId xmlns:a16="http://schemas.microsoft.com/office/drawing/2014/main" id="{C80D0216-1E04-46B9-9F3B-25C08CC13CC6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4429;p40">
                <a:extLst>
                  <a:ext uri="{FF2B5EF4-FFF2-40B4-BE49-F238E27FC236}">
                    <a16:creationId xmlns:a16="http://schemas.microsoft.com/office/drawing/2014/main" id="{6306CB0F-257E-48B6-A73F-B7200D5761EC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4430;p40">
              <a:extLst>
                <a:ext uri="{FF2B5EF4-FFF2-40B4-BE49-F238E27FC236}">
                  <a16:creationId xmlns:a16="http://schemas.microsoft.com/office/drawing/2014/main" id="{62EF690B-F895-44C1-9D21-27C4C5988096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431;p40">
              <a:extLst>
                <a:ext uri="{FF2B5EF4-FFF2-40B4-BE49-F238E27FC236}">
                  <a16:creationId xmlns:a16="http://schemas.microsoft.com/office/drawing/2014/main" id="{5A306A94-4A64-4F7D-9A35-6D12E2A050CB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432;p40">
              <a:extLst>
                <a:ext uri="{FF2B5EF4-FFF2-40B4-BE49-F238E27FC236}">
                  <a16:creationId xmlns:a16="http://schemas.microsoft.com/office/drawing/2014/main" id="{032BD502-D7ED-46FE-AE40-05B335EE50D6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433;p40">
              <a:extLst>
                <a:ext uri="{FF2B5EF4-FFF2-40B4-BE49-F238E27FC236}">
                  <a16:creationId xmlns:a16="http://schemas.microsoft.com/office/drawing/2014/main" id="{D9A05E7B-29BD-4E5A-A1D2-1D1C4E90A0C8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434;p40">
              <a:extLst>
                <a:ext uri="{FF2B5EF4-FFF2-40B4-BE49-F238E27FC236}">
                  <a16:creationId xmlns:a16="http://schemas.microsoft.com/office/drawing/2014/main" id="{4030A4C1-6461-431A-AF14-AA4101475A41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435;p40">
              <a:extLst>
                <a:ext uri="{FF2B5EF4-FFF2-40B4-BE49-F238E27FC236}">
                  <a16:creationId xmlns:a16="http://schemas.microsoft.com/office/drawing/2014/main" id="{6CA6495C-96A3-431C-9169-7D93C2D6D5E9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33B26-4221-4448-8EC0-02345E83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30" y="1956594"/>
            <a:ext cx="3759199" cy="269547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4EA7D-BBDF-4074-B218-72EB7B9BF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1" y="1956594"/>
            <a:ext cx="3759199" cy="2695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11FB2-9422-43A3-B10A-5299B0AC48A3}"/>
              </a:ext>
            </a:extLst>
          </p:cNvPr>
          <p:cNvSpPr txBox="1"/>
          <p:nvPr/>
        </p:nvSpPr>
        <p:spPr>
          <a:xfrm>
            <a:off x="640230" y="430768"/>
            <a:ext cx="696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Plot zip codes by latitude and longitude and urban dense areas are apparent</a:t>
            </a:r>
          </a:p>
        </p:txBody>
      </p:sp>
    </p:spTree>
    <p:extLst>
      <p:ext uri="{BB962C8B-B14F-4D97-AF65-F5344CB8AC3E}">
        <p14:creationId xmlns:p14="http://schemas.microsoft.com/office/powerpoint/2010/main" val="793166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11FB2-9422-43A3-B10A-5299B0AC48A3}"/>
              </a:ext>
            </a:extLst>
          </p:cNvPr>
          <p:cNvSpPr txBox="1"/>
          <p:nvPr/>
        </p:nvSpPr>
        <p:spPr>
          <a:xfrm>
            <a:off x="426958" y="97414"/>
            <a:ext cx="5780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Cluster analysis places bulk of zip codes into one urban cluster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90C7BFC-DBD8-4B0E-B27D-69E94CB33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3" y="1641366"/>
            <a:ext cx="3743066" cy="268390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E443707-4745-49FD-87C5-E90CB460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168" y="1658204"/>
            <a:ext cx="3744175" cy="26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11FB2-9422-43A3-B10A-5299B0AC48A3}"/>
              </a:ext>
            </a:extLst>
          </p:cNvPr>
          <p:cNvSpPr txBox="1"/>
          <p:nvPr/>
        </p:nvSpPr>
        <p:spPr>
          <a:xfrm>
            <a:off x="426958" y="97413"/>
            <a:ext cx="6664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Dosis ExtraLight"/>
                <a:sym typeface="Dosis ExtraLight"/>
              </a:rPr>
              <a:t>Map of Wisconsin shows concentration of zip codes in Milwaukee and north and south of city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3C953CB-194A-4723-94DF-B37B6472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6030"/>
            <a:ext cx="5014686" cy="2977470"/>
          </a:xfrm>
          <a:prstGeom prst="rect">
            <a:avLst/>
          </a:prstGeom>
        </p:spPr>
      </p:pic>
      <p:grpSp>
        <p:nvGrpSpPr>
          <p:cNvPr id="10" name="Google Shape;4666;p40">
            <a:extLst>
              <a:ext uri="{FF2B5EF4-FFF2-40B4-BE49-F238E27FC236}">
                <a16:creationId xmlns:a16="http://schemas.microsoft.com/office/drawing/2014/main" id="{0D670F3B-3E5C-46FD-8341-BA0ED145EE7C}"/>
              </a:ext>
            </a:extLst>
          </p:cNvPr>
          <p:cNvGrpSpPr/>
          <p:nvPr/>
        </p:nvGrpSpPr>
        <p:grpSpPr>
          <a:xfrm>
            <a:off x="7063330" y="424524"/>
            <a:ext cx="687630" cy="618463"/>
            <a:chOff x="7050768" y="5526199"/>
            <a:chExt cx="719953" cy="647534"/>
          </a:xfrm>
          <a:solidFill>
            <a:schemeClr val="tx1"/>
          </a:solidFill>
        </p:grpSpPr>
        <p:sp>
          <p:nvSpPr>
            <p:cNvPr id="12" name="Google Shape;4667;p40">
              <a:extLst>
                <a:ext uri="{FF2B5EF4-FFF2-40B4-BE49-F238E27FC236}">
                  <a16:creationId xmlns:a16="http://schemas.microsoft.com/office/drawing/2014/main" id="{B3B330DA-9B09-40E2-B01A-E78A26496BDB}"/>
                </a:ext>
              </a:extLst>
            </p:cNvPr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668;p40">
              <a:extLst>
                <a:ext uri="{FF2B5EF4-FFF2-40B4-BE49-F238E27FC236}">
                  <a16:creationId xmlns:a16="http://schemas.microsoft.com/office/drawing/2014/main" id="{9565057B-A3C6-44C2-A111-4B15C72F026E}"/>
                </a:ext>
              </a:extLst>
            </p:cNvPr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69;p40">
              <a:extLst>
                <a:ext uri="{FF2B5EF4-FFF2-40B4-BE49-F238E27FC236}">
                  <a16:creationId xmlns:a16="http://schemas.microsoft.com/office/drawing/2014/main" id="{4D436F1A-ED0C-435C-8FC6-64D94692C890}"/>
                </a:ext>
              </a:extLst>
            </p:cNvPr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70;p40">
              <a:extLst>
                <a:ext uri="{FF2B5EF4-FFF2-40B4-BE49-F238E27FC236}">
                  <a16:creationId xmlns:a16="http://schemas.microsoft.com/office/drawing/2014/main" id="{DFC99EA3-B7A9-47B9-B887-6E91EB48F5A1}"/>
                </a:ext>
              </a:extLst>
            </p:cNvPr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71;p40">
              <a:extLst>
                <a:ext uri="{FF2B5EF4-FFF2-40B4-BE49-F238E27FC236}">
                  <a16:creationId xmlns:a16="http://schemas.microsoft.com/office/drawing/2014/main" id="{57F58A8D-B086-40D4-9432-40A1A97E53D0}"/>
                </a:ext>
              </a:extLst>
            </p:cNvPr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72;p40">
              <a:extLst>
                <a:ext uri="{FF2B5EF4-FFF2-40B4-BE49-F238E27FC236}">
                  <a16:creationId xmlns:a16="http://schemas.microsoft.com/office/drawing/2014/main" id="{E2EED565-05D7-4D34-A2A5-E77C2935B609}"/>
                </a:ext>
              </a:extLst>
            </p:cNvPr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673;p40">
              <a:extLst>
                <a:ext uri="{FF2B5EF4-FFF2-40B4-BE49-F238E27FC236}">
                  <a16:creationId xmlns:a16="http://schemas.microsoft.com/office/drawing/2014/main" id="{3FB129B2-A58E-42A0-B227-9CC4261125FB}"/>
                </a:ext>
              </a:extLst>
            </p:cNvPr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674;p40">
              <a:extLst>
                <a:ext uri="{FF2B5EF4-FFF2-40B4-BE49-F238E27FC236}">
                  <a16:creationId xmlns:a16="http://schemas.microsoft.com/office/drawing/2014/main" id="{61FE4C8E-3B30-4853-A6A3-A9CABF99BCEC}"/>
                </a:ext>
              </a:extLst>
            </p:cNvPr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75;p40">
              <a:extLst>
                <a:ext uri="{FF2B5EF4-FFF2-40B4-BE49-F238E27FC236}">
                  <a16:creationId xmlns:a16="http://schemas.microsoft.com/office/drawing/2014/main" id="{95A46C41-A16D-42CD-9135-81A797D71D65}"/>
                </a:ext>
              </a:extLst>
            </p:cNvPr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676;p40">
              <a:extLst>
                <a:ext uri="{FF2B5EF4-FFF2-40B4-BE49-F238E27FC236}">
                  <a16:creationId xmlns:a16="http://schemas.microsoft.com/office/drawing/2014/main" id="{B5FDA457-3192-4C1B-BC31-3F3A44FA3770}"/>
                </a:ext>
              </a:extLst>
            </p:cNvPr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677;p40">
              <a:extLst>
                <a:ext uri="{FF2B5EF4-FFF2-40B4-BE49-F238E27FC236}">
                  <a16:creationId xmlns:a16="http://schemas.microsoft.com/office/drawing/2014/main" id="{31BCD62F-D469-41E2-82C4-2AFF39ED0A15}"/>
                </a:ext>
              </a:extLst>
            </p:cNvPr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678;p40">
              <a:extLst>
                <a:ext uri="{FF2B5EF4-FFF2-40B4-BE49-F238E27FC236}">
                  <a16:creationId xmlns:a16="http://schemas.microsoft.com/office/drawing/2014/main" id="{A0AA29D7-C654-466F-BE1D-38C20C1BBB74}"/>
                </a:ext>
              </a:extLst>
            </p:cNvPr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800097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614</Words>
  <Application>Microsoft Office PowerPoint</Application>
  <PresentationFormat>On-screen Show (16:9)</PresentationFormat>
  <Paragraphs>100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Montserrat</vt:lpstr>
      <vt:lpstr>Titillium Web Light</vt:lpstr>
      <vt:lpstr>Titillium Web</vt:lpstr>
      <vt:lpstr>Calibri</vt:lpstr>
      <vt:lpstr>Dosis ExtraLight</vt:lpstr>
      <vt:lpstr>Arial</vt:lpstr>
      <vt:lpstr>Mowbray template</vt:lpstr>
      <vt:lpstr>TESTING THE SPATIAL ECOMONICS THEORY</vt:lpstr>
      <vt:lpstr>HELLO!</vt:lpstr>
      <vt:lpstr>PowerPoint Presentation</vt:lpstr>
      <vt:lpstr>WHO CARES?</vt:lpstr>
      <vt:lpstr>1. TWO STATES AND CITIES</vt:lpstr>
      <vt:lpstr>Pull down zip code and location data</vt:lpstr>
      <vt:lpstr>PowerPoint Presentation</vt:lpstr>
      <vt:lpstr>PowerPoint Presentation</vt:lpstr>
      <vt:lpstr>PowerPoint Presentation</vt:lpstr>
      <vt:lpstr>PowerPoint Presentation</vt:lpstr>
      <vt:lpstr>TWO CITIES AND TWO BUSINESS TYPES</vt:lpstr>
      <vt:lpstr>DATA</vt:lpstr>
      <vt:lpstr>PowerPoint Presentation</vt:lpstr>
      <vt:lpstr>PowerPoint Presentation</vt:lpstr>
      <vt:lpstr>PowerPoint Presentation</vt:lpstr>
      <vt:lpstr>PowerPoint Presentation</vt:lpstr>
      <vt:lpstr>Calculated geographic center of each kind of business in each city</vt:lpstr>
      <vt:lpstr>PowerPoint Presentation</vt:lpstr>
      <vt:lpstr>PowerPoint Presentation</vt:lpstr>
      <vt:lpstr>The four histograms suggest visible differences in central tendency and dispersion</vt:lpstr>
      <vt:lpstr>MEASURES</vt:lpstr>
      <vt:lpstr>LAUNDRY MEASURES</vt:lpstr>
      <vt:lpstr>BANK MEASURES</vt:lpstr>
      <vt:lpstr>Median Distance: clear differences here</vt:lpstr>
      <vt:lpstr>Median Absolute Deviation: again some large differences </vt:lpstr>
      <vt:lpstr>What does this mean?</vt:lpstr>
      <vt:lpstr>So what about the theory?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THE SPATIAL ECOMONICS THEORY</dc:title>
  <dc:creator>Jesse Russell</dc:creator>
  <cp:lastModifiedBy>Jesse Russell</cp:lastModifiedBy>
  <cp:revision>12</cp:revision>
  <dcterms:modified xsi:type="dcterms:W3CDTF">2020-06-16T23:22:18Z</dcterms:modified>
</cp:coreProperties>
</file>